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  <p:sldMasterId id="2147483765" r:id="rId2"/>
    <p:sldMasterId id="2147483813" r:id="rId3"/>
  </p:sldMasterIdLst>
  <p:sldIdLst>
    <p:sldId id="266" r:id="rId4"/>
    <p:sldId id="272" r:id="rId5"/>
    <p:sldId id="267" r:id="rId6"/>
    <p:sldId id="256" r:id="rId7"/>
    <p:sldId id="358" r:id="rId8"/>
    <p:sldId id="342" r:id="rId9"/>
    <p:sldId id="346" r:id="rId10"/>
    <p:sldId id="356" r:id="rId11"/>
    <p:sldId id="357" r:id="rId12"/>
    <p:sldId id="355" r:id="rId13"/>
    <p:sldId id="354" r:id="rId14"/>
    <p:sldId id="359" r:id="rId15"/>
    <p:sldId id="361" r:id="rId16"/>
    <p:sldId id="257" r:id="rId17"/>
    <p:sldId id="259" r:id="rId18"/>
    <p:sldId id="260" r:id="rId19"/>
    <p:sldId id="261" r:id="rId20"/>
    <p:sldId id="318" r:id="rId21"/>
    <p:sldId id="262" r:id="rId22"/>
    <p:sldId id="283" r:id="rId23"/>
    <p:sldId id="351" r:id="rId24"/>
    <p:sldId id="349" r:id="rId2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ção Padrão" id="{D0D3EB37-A3ED-4485-AF7B-7B9AD2E9F3E3}">
          <p14:sldIdLst>
            <p14:sldId id="266"/>
            <p14:sldId id="272"/>
            <p14:sldId id="267"/>
            <p14:sldId id="256"/>
            <p14:sldId id="358"/>
          </p14:sldIdLst>
        </p14:section>
        <p14:section name="Seção sem Título" id="{9C77BA62-9EB7-4A76-A49C-78A02D0184F8}">
          <p14:sldIdLst>
            <p14:sldId id="342"/>
            <p14:sldId id="346"/>
            <p14:sldId id="356"/>
            <p14:sldId id="357"/>
            <p14:sldId id="355"/>
            <p14:sldId id="354"/>
            <p14:sldId id="359"/>
            <p14:sldId id="361"/>
          </p14:sldIdLst>
        </p14:section>
        <p14:section name="Inicio da lição" id="{8D13D955-7872-482A-9AD7-2228959C4563}">
          <p14:sldIdLst>
            <p14:sldId id="257"/>
            <p14:sldId id="259"/>
            <p14:sldId id="260"/>
            <p14:sldId id="261"/>
            <p14:sldId id="318"/>
            <p14:sldId id="262"/>
          </p14:sldIdLst>
        </p14:section>
        <p14:section name="Despedida" id="{7F55A980-5E90-4AB8-BFAE-D1BDC312C3A1}">
          <p14:sldIdLst>
            <p14:sldId id="283"/>
            <p14:sldId id="351"/>
            <p14:sldId id="34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60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36.11738" units="1/cm"/>
          <inkml:channelProperty channel="Y" name="resolution" value="36.14458" units="1/cm"/>
          <inkml:channelProperty channel="T" name="resolution" value="1" units="1/dev"/>
        </inkml:channelProperties>
      </inkml:inkSource>
      <inkml:timestamp xml:id="ts0" timeString="2021-05-14T19:50:28.94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12721 9102 0,'21'84'31,"64"149"-31,-43 64 16,85 41-16,233 424 15,-64 275-15,-20 43 16,20-106-16,-63 42 16,84 296-1,-274-783 1,20-233-16,-63-42 15,0-169-15,0-43 16,0-105 62,-21-1-62,-21 1-16,-22-22 15</inkml:trace>
  <inkml:trace contextRef="#ctx0" brushRef="#br0" timeOffset="781.45">14245 17124 0,'0'0'16,"233"212"-16,-21-22 0,-22-63 15,-21 42-15,-105-105 16,-1 21 0,-20-64-16,20 42 15,-42-63 48,-21-127-63,0-127 15,-42 21-15,-43 1 16,43-44-16,-21-20 16,20 42-16,-41-106 15,41-21 1,22 318-16,21 42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374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528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783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00084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47539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18824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16530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30157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96804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15624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764861E-86DD-4FF0-8712-5ECBE110B74C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5454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863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125463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76587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42036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03486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48524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999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8140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54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2102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881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689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271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856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20692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8287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882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344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406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434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893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702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6BE41-2B84-4EBF-A7C2-24E0A398D4D7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5761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764861E-86DD-4FF0-8712-5ECBE110B74C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8388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6BE41-2B84-4EBF-A7C2-24E0A398D4D7}" type="datetimeFigureOut">
              <a:rPr lang="pt-BR" smtClean="0"/>
              <a:t>27/05/2021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4353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hurchofjesuschrist.org/study/scriptures/ot/hab/2?lang=por" TargetMode="External"/><Relationship Id="rId2" Type="http://schemas.openxmlformats.org/officeDocument/2006/relationships/hyperlink" Target="https://www.churchofjesuschrist.org/study/scriptures/ot/hab/1?lang=por" TargetMode="Externa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0.png"/><Relationship Id="rId4" Type="http://schemas.openxmlformats.org/officeDocument/2006/relationships/hyperlink" Target="https://www.churchofjesuschrist.org/study/scriptures/ot/hab/3?lang=por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7" Type="http://schemas.openxmlformats.org/officeDocument/2006/relationships/image" Target="../media/image22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9.xml"/><Relationship Id="rId6" Type="http://schemas.openxmlformats.org/officeDocument/2006/relationships/image" Target="NULL"/><Relationship Id="rId9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7.gif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7.gif"/><Relationship Id="rId4" Type="http://schemas.openxmlformats.org/officeDocument/2006/relationships/image" Target="../media/image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estudandopalavra.blogspot.com/2012/11/miqueias-importancia-da-obediencia.html" TargetMode="Externa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6" name="Rectangle 125">
            <a:extLst>
              <a:ext uri="{FF2B5EF4-FFF2-40B4-BE49-F238E27FC236}">
                <a16:creationId xmlns:a16="http://schemas.microsoft.com/office/drawing/2014/main" id="{275D6C10-B5A7-4715-803E-0501C9C2C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ítulo 1"/>
          <p:cNvSpPr>
            <a:spLocks noGrp="1"/>
          </p:cNvSpPr>
          <p:nvPr>
            <p:ph type="subTitle" idx="1"/>
          </p:nvPr>
        </p:nvSpPr>
        <p:spPr>
          <a:xfrm>
            <a:off x="841248" y="4624329"/>
            <a:ext cx="6151654" cy="1944903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 lnSpcReduction="20000"/>
          </a:bodyPr>
          <a:lstStyle/>
          <a:p>
            <a:pPr algn="l"/>
            <a:br>
              <a:rPr lang="en-US" dirty="0"/>
            </a:br>
            <a:r>
              <a:rPr lang="en-US" dirty="0"/>
              <a:t>Professor da EBD –</a:t>
            </a:r>
          </a:p>
          <a:p>
            <a:pPr algn="l"/>
            <a:r>
              <a:rPr lang="en-US" dirty="0"/>
              <a:t> </a:t>
            </a:r>
            <a:r>
              <a:rPr lang="en-US" dirty="0" err="1"/>
              <a:t>Trabalhador</a:t>
            </a:r>
            <a:r>
              <a:rPr lang="en-US" dirty="0"/>
              <a:t>: </a:t>
            </a:r>
          </a:p>
          <a:p>
            <a:pPr algn="l"/>
            <a:r>
              <a:rPr lang="en-US" dirty="0" err="1"/>
              <a:t>Evandro</a:t>
            </a:r>
            <a:r>
              <a:rPr lang="en-US" dirty="0"/>
              <a:t> Vieira de</a:t>
            </a:r>
          </a:p>
          <a:p>
            <a:pPr algn="l"/>
            <a:r>
              <a:rPr lang="en-US" dirty="0"/>
              <a:t> Andrade</a:t>
            </a:r>
            <a:br>
              <a:rPr lang="en-US" dirty="0"/>
            </a:br>
            <a:r>
              <a:rPr lang="en-US" dirty="0"/>
              <a:t> </a:t>
            </a:r>
          </a:p>
        </p:txBody>
      </p:sp>
      <p:pic>
        <p:nvPicPr>
          <p:cNvPr id="22" name="Picture 2" descr="Editora Betel - Livraria Evangélica - Edificando a Casa de Deus">
            <a:extLst>
              <a:ext uri="{FF2B5EF4-FFF2-40B4-BE49-F238E27FC236}">
                <a16:creationId xmlns:a16="http://schemas.microsoft.com/office/drawing/2014/main" id="{9F7C0866-040B-46AE-9461-AA858DD28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9158" y="4686108"/>
            <a:ext cx="8622842" cy="205483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41248" y="552289"/>
            <a:ext cx="6328986" cy="390032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0000"/>
          </a:bodyPr>
          <a:lstStyle/>
          <a:p>
            <a:pPr algn="l"/>
            <a:r>
              <a:rPr lang="pt-BR" sz="7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Lição 9</a:t>
            </a:r>
            <a:br>
              <a:rPr lang="pt-BR" sz="7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pt-BR" sz="7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Habacuque, o profeta questionador</a:t>
            </a:r>
          </a:p>
        </p:txBody>
      </p:sp>
      <p:pic>
        <p:nvPicPr>
          <p:cNvPr id="4" name="Imagem 3" descr="Menina com as mãos cruzadas">
            <a:extLst>
              <a:ext uri="{FF2B5EF4-FFF2-40B4-BE49-F238E27FC236}">
                <a16:creationId xmlns:a16="http://schemas.microsoft.com/office/drawing/2014/main" id="{59E97CDE-DFAA-4AA6-9CF7-EF657AE724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779" y="117054"/>
            <a:ext cx="18867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84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E97F67-C496-4E38-AD5E-FF5B5F2EC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91090"/>
            <a:ext cx="10515599" cy="93268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Habacuque </a:t>
            </a:r>
            <a:endParaRPr lang="en-US" sz="5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Espaço Reservado para Conteúdo 5" descr="Jovem empresário apontando com o dedo">
            <a:extLst>
              <a:ext uri="{FF2B5EF4-FFF2-40B4-BE49-F238E27FC236}">
                <a16:creationId xmlns:a16="http://schemas.microsoft.com/office/drawing/2014/main" id="{46F1B328-21A4-4FB2-9777-EF12800BE4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832" y="729188"/>
            <a:ext cx="3052928" cy="612881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3702EF33-2B15-4634-90EA-55A88F86F789}"/>
              </a:ext>
            </a:extLst>
          </p:cNvPr>
          <p:cNvSpPr txBox="1"/>
          <p:nvPr/>
        </p:nvSpPr>
        <p:spPr>
          <a:xfrm>
            <a:off x="968541" y="1825625"/>
            <a:ext cx="7320629" cy="45243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b="1" dirty="0"/>
              <a:t>HABACUQUE</a:t>
            </a:r>
            <a:r>
              <a:rPr lang="pt-BR" dirty="0"/>
              <a:t> profetizou para o Judá desde 612-589 a.C.</a:t>
            </a:r>
          </a:p>
          <a:p>
            <a:r>
              <a:rPr lang="pt-BR" dirty="0"/>
              <a:t>Significado: "abraço", </a:t>
            </a:r>
          </a:p>
          <a:p>
            <a:r>
              <a:rPr lang="pt-BR" b="1" i="1" dirty="0"/>
              <a:t>Ambiente da época</a:t>
            </a:r>
            <a:r>
              <a:rPr lang="pt-BR" i="1" dirty="0"/>
              <a:t>:</a:t>
            </a:r>
            <a:r>
              <a:rPr lang="pt-BR" dirty="0"/>
              <a:t>  Os últimos quatro reis do Judá foram homens malvados que rechaçaram a Deus e oprimiram a seu povo. Babilônia invadiu Judá duas vezes antes de que finalmente a destruíra em 586. Era um momento de temor, opressão, perseguição, imoralidade e falta de lei.</a:t>
            </a:r>
          </a:p>
          <a:p>
            <a:endParaRPr lang="pt-BR" dirty="0"/>
          </a:p>
          <a:p>
            <a:r>
              <a:rPr lang="pt-BR" b="1" i="1" dirty="0"/>
              <a:t>Mensagem principal :</a:t>
            </a:r>
            <a:r>
              <a:rPr lang="pt-BR" b="1" dirty="0"/>
              <a:t>  </a:t>
            </a:r>
            <a:r>
              <a:rPr lang="pt-BR" dirty="0"/>
              <a:t>Habacuque não entendia por que Deus parecia não fazer nada com a maldade da sociedade. Logo se deu conta que unicamente a fé em Deus daria respostas a suas perguntas.</a:t>
            </a:r>
          </a:p>
          <a:p>
            <a:endParaRPr lang="pt-BR" dirty="0"/>
          </a:p>
          <a:p>
            <a:r>
              <a:rPr lang="pt-BR" b="1" i="1" dirty="0"/>
              <a:t>Importância da mensagem </a:t>
            </a:r>
            <a:r>
              <a:rPr lang="pt-BR" i="1" dirty="0"/>
              <a:t>:</a:t>
            </a:r>
            <a:r>
              <a:rPr lang="pt-BR" dirty="0"/>
              <a:t>  Em vez de questionar os caminhos de Deus, devemos nos dar conta de que O é totalmente justo, e devemos acreditar que O está ao leme e que algum dia o mal será finalmente destruído.</a:t>
            </a:r>
          </a:p>
          <a:p>
            <a:r>
              <a:rPr lang="pt-BR" i="1" dirty="0"/>
              <a:t>Profetas contemporâneos :</a:t>
            </a:r>
            <a:r>
              <a:rPr lang="pt-BR" dirty="0"/>
              <a:t>  Jeremias (627-596) Daniel (605-536) Ezequiel (593-571)</a:t>
            </a:r>
            <a:endParaRPr lang="pt-BR" b="0" i="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51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D0D6916-A331-4003-A231-45FF0E29E2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044" b="-1"/>
          <a:stretch/>
        </p:blipFill>
        <p:spPr>
          <a:xfrm>
            <a:off x="321733" y="321733"/>
            <a:ext cx="11548534" cy="6214534"/>
          </a:xfrm>
          <a:prstGeom prst="rect">
            <a:avLst/>
          </a:prstGeom>
        </p:spPr>
      </p:pic>
      <p:pic>
        <p:nvPicPr>
          <p:cNvPr id="4098" name="Picture 2" descr="Reino de Judá – Wikipédia, a enciclopédia livre">
            <a:extLst>
              <a:ext uri="{FF2B5EF4-FFF2-40B4-BE49-F238E27FC236}">
                <a16:creationId xmlns:a16="http://schemas.microsoft.com/office/drawing/2014/main" id="{BD49F326-90BE-4C3C-9900-AD808BED1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096" y="2667668"/>
            <a:ext cx="2913704" cy="3477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99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AE2F86-6835-4D80-A75D-EB8D4135A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53974"/>
            <a:ext cx="4806176" cy="1325563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pt-BR" dirty="0">
                <a:latin typeface="Ensign:Sans"/>
              </a:rPr>
              <a:t>Resumo do livro</a:t>
            </a:r>
            <a:br>
              <a:rPr lang="pt-BR" dirty="0">
                <a:latin typeface="Ensign:Sans"/>
              </a:rPr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62D0076-F6A4-455F-949F-FD176711A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528824" cy="4820502"/>
          </a:xfrm>
        </p:spPr>
        <p:txBody>
          <a:bodyPr>
            <a:normAutofit/>
          </a:bodyPr>
          <a:lstStyle/>
          <a:p>
            <a:pPr algn="l" fontAlgn="base"/>
            <a:r>
              <a:rPr lang="pt-BR" sz="3000" b="1" i="0" u="none" strike="noStrike" dirty="0">
                <a:solidFill>
                  <a:srgbClr val="000000"/>
                </a:solidFill>
                <a:effectLst/>
                <a:latin typeface="Ensign:Serif"/>
                <a:hlinkClick r:id="rId2"/>
              </a:rPr>
              <a:t>Habacuque 1</a:t>
            </a:r>
            <a:r>
              <a:rPr lang="pt-BR" sz="3000" b="0" i="0" dirty="0">
                <a:solidFill>
                  <a:srgbClr val="000000"/>
                </a:solidFill>
                <a:effectLst/>
                <a:latin typeface="Ensign:Serif"/>
              </a:rPr>
              <a:t> Habacuque fica sabendo que o reino de Judá será conquistado pelos caldeus (babilônios). Em sua aflição, ele pergunta por que o Senhor permitiria que uma nação iníqua destruísse Judá.</a:t>
            </a:r>
          </a:p>
          <a:p>
            <a:pPr algn="l" fontAlgn="base"/>
            <a:r>
              <a:rPr lang="pt-BR" sz="3000" b="1" i="0" u="none" strike="noStrike" dirty="0">
                <a:solidFill>
                  <a:srgbClr val="000000"/>
                </a:solidFill>
                <a:effectLst/>
                <a:latin typeface="Ensign:Serif"/>
                <a:hlinkClick r:id="rId3"/>
              </a:rPr>
              <a:t>Habacuque 2</a:t>
            </a:r>
            <a:r>
              <a:rPr lang="pt-BR" sz="3000" b="0" i="0" dirty="0">
                <a:solidFill>
                  <a:srgbClr val="000000"/>
                </a:solidFill>
                <a:effectLst/>
                <a:latin typeface="Ensign:Serif"/>
              </a:rPr>
              <a:t> O Senhor lembra Habacuque que Seus planos ainda não estão terminados, mas que serão cumpridos posteriormente. A justiça de Deus por fim cairá sobre os iníquos.</a:t>
            </a:r>
          </a:p>
          <a:p>
            <a:pPr algn="l" fontAlgn="base"/>
            <a:r>
              <a:rPr lang="pt-BR" sz="3000" b="1" i="0" u="none" strike="noStrike" dirty="0">
                <a:solidFill>
                  <a:srgbClr val="000000"/>
                </a:solidFill>
                <a:effectLst/>
                <a:latin typeface="Ensign:Serif"/>
                <a:hlinkClick r:id="rId4"/>
              </a:rPr>
              <a:t>Habacuque 3</a:t>
            </a:r>
            <a:r>
              <a:rPr lang="pt-BR" sz="3000" b="0" i="0" dirty="0">
                <a:solidFill>
                  <a:srgbClr val="000000"/>
                </a:solidFill>
                <a:effectLst/>
                <a:latin typeface="Ensign:Serif"/>
              </a:rPr>
              <a:t> Habacuque oferece uma oração ou salmo poético de louvor a Deus e a Sua majestade.</a:t>
            </a:r>
          </a:p>
          <a:p>
            <a:endParaRPr lang="pt-BR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C621C032-84C1-4A98-86C0-909EDD2070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7024" y="4119495"/>
            <a:ext cx="2526632" cy="252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448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AE2F86-6835-4D80-A75D-EB8D4135A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9030"/>
            <a:ext cx="6569242" cy="1325563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br>
              <a:rPr lang="pt-BR" dirty="0">
                <a:solidFill>
                  <a:schemeClr val="bg1"/>
                </a:solidFill>
                <a:latin typeface="Ensign:Sans"/>
              </a:rPr>
            </a:br>
            <a:r>
              <a:rPr lang="pt-BR" b="1" dirty="0">
                <a:solidFill>
                  <a:schemeClr val="bg1"/>
                </a:solidFill>
                <a:latin typeface="Ensign:Serif"/>
              </a:rPr>
              <a:t>Quando e onde foi escrito?</a:t>
            </a:r>
            <a:br>
              <a:rPr lang="pt-BR" b="1" dirty="0">
                <a:solidFill>
                  <a:schemeClr val="bg1"/>
                </a:solidFill>
                <a:latin typeface="Ensign:Serif"/>
              </a:rPr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62D0076-F6A4-455F-949F-FD176711A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fontAlgn="base"/>
            <a:r>
              <a:rPr lang="pt-BR" b="1" i="0" u="none" strike="noStrike" dirty="0">
                <a:solidFill>
                  <a:srgbClr val="000000"/>
                </a:solidFill>
                <a:effectLst/>
                <a:latin typeface="Ensign:Serif"/>
              </a:rPr>
              <a:t>Não sabemos exatamente quando nem onde o livro foi escrito. A data do ministério de Habacuque é incerta, mas provavelmente ocorreu pouco antes do cerco babilônico de Jerusalém em 597 a.C. (ver Habacuque 1:6).</a:t>
            </a:r>
            <a:endParaRPr lang="pt-BR" dirty="0"/>
          </a:p>
        </p:txBody>
      </p:sp>
      <p:pic>
        <p:nvPicPr>
          <p:cNvPr id="6148" name="Picture 4" descr="Livro de Habacuque – Wikipédia, a enciclopédia livre">
            <a:extLst>
              <a:ext uri="{FF2B5EF4-FFF2-40B4-BE49-F238E27FC236}">
                <a16:creationId xmlns:a16="http://schemas.microsoft.com/office/drawing/2014/main" id="{C5D2FF90-C888-4A16-879E-63770B921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737" y="3134199"/>
            <a:ext cx="5287879" cy="35315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0939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450849"/>
            <a:ext cx="6586491" cy="128616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b">
            <a:normAutofit/>
          </a:bodyPr>
          <a:lstStyle/>
          <a:p>
            <a:r>
              <a:rPr lang="pt-BR" dirty="0"/>
              <a:t>Introdução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6839" y="2438400"/>
            <a:ext cx="11463454" cy="426348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t-BR" sz="2000" dirty="0"/>
              <a:t>Habacuque era um homem temente a Deus, que não se conformava com as muitas transgressões de Judá. Questionador Habacuque levou suas queixas a Deus, na esperança de obter respostas sobre aquela situação, até porque ele não compreendia por que Deus não se manifestava contra o comportamento rebelde do povo.</a:t>
            </a:r>
          </a:p>
          <a:p>
            <a:pPr marL="0" indent="0">
              <a:buNone/>
            </a:pPr>
            <a:r>
              <a:rPr lang="pt-BR" sz="2000" dirty="0"/>
              <a:t>Por que Deus permite que os ímpios floresçam ?</a:t>
            </a:r>
          </a:p>
          <a:p>
            <a:pPr marL="0" indent="0">
              <a:buNone/>
            </a:pPr>
            <a:r>
              <a:rPr lang="pt-BR" sz="2000" dirty="0"/>
              <a:t>Será que não há justiça ?</a:t>
            </a:r>
          </a:p>
          <a:p>
            <a:pPr marL="0" indent="0">
              <a:buNone/>
            </a:pPr>
            <a:r>
              <a:rPr lang="pt-BR" sz="2000" dirty="0"/>
              <a:t>Até quando Senhor ? Até quando, ó Deus, não darás ouvidos à minha oração ?</a:t>
            </a:r>
          </a:p>
          <a:p>
            <a:pPr marL="0" indent="0">
              <a:buNone/>
            </a:pPr>
            <a:r>
              <a:rPr lang="pt-BR" sz="2000" dirty="0"/>
              <a:t>“A resposta de Deus parece que só agravou o problema: “Vou castigar com uma invasão de brutais soldados babilônicos”</a:t>
            </a:r>
          </a:p>
          <a:p>
            <a:pPr marL="0" indent="0">
              <a:buNone/>
            </a:pPr>
            <a:r>
              <a:rPr lang="pt-BR" sz="2000" dirty="0"/>
              <a:t>Habacuque responde:  “Como podes tu,  Senhor, que és Deus bondoso e justo, fazer uso de um instrumento tão cruel de julgamento – tu que não podes nem ver o mal? </a:t>
            </a:r>
          </a:p>
          <a:p>
            <a:pPr marL="0" indent="0">
              <a:buNone/>
            </a:pPr>
            <a:r>
              <a:rPr lang="pt-BR" sz="2000" dirty="0"/>
              <a:t>Depois de compreender que Deus tem o seu próprio tempo de agir, Habacuque fez uma oração em forma de canto.</a:t>
            </a:r>
          </a:p>
          <a:p>
            <a:endParaRPr lang="pt-BR" sz="2000" dirty="0"/>
          </a:p>
          <a:p>
            <a:pPr marL="0" indent="0">
              <a:buNone/>
            </a:pPr>
            <a:endParaRPr lang="pt-BR" sz="1700" dirty="0"/>
          </a:p>
        </p:txBody>
      </p:sp>
    </p:spTree>
    <p:extLst>
      <p:ext uri="{BB962C8B-B14F-4D97-AF65-F5344CB8AC3E}">
        <p14:creationId xmlns:p14="http://schemas.microsoft.com/office/powerpoint/2010/main" val="378803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741B58E-3B65-4A01-A276-975AB2CF8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AC67C3-831B-4AB1-A259-DFB839CAFA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2370" y="605896"/>
            <a:ext cx="3084844" cy="5646208"/>
          </a:xfrm>
        </p:spPr>
        <p:txBody>
          <a:bodyPr anchor="ctr">
            <a:normAutofit/>
          </a:bodyPr>
          <a:lstStyle/>
          <a:p>
            <a:r>
              <a:rPr lang="pt-BR" sz="3600">
                <a:solidFill>
                  <a:srgbClr val="FFFFFF"/>
                </a:solidFill>
              </a:rPr>
              <a:t>1. A indignação do profeta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54B3F04-9EAC-45C0-B3CE-0387EEA10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42016" y="605895"/>
            <a:ext cx="6957614" cy="6107725"/>
          </a:xfrm>
        </p:spPr>
        <p:txBody>
          <a:bodyPr anchor="ctr">
            <a:normAutofit/>
          </a:bodyPr>
          <a:lstStyle/>
          <a:p>
            <a:r>
              <a:rPr lang="pt-BR" dirty="0"/>
              <a:t>O profeta Habacuque estava indignado com a rebeldia de Judá e com o silencio de Deus diante daquela situação. </a:t>
            </a:r>
          </a:p>
          <a:p>
            <a:r>
              <a:rPr lang="pt-BR" dirty="0"/>
              <a:t>Por que razão me fazes ver a inequidade e ver a vexação?</a:t>
            </a:r>
          </a:p>
          <a:p>
            <a:r>
              <a:rPr lang="pt-BR" dirty="0"/>
              <a:t>Deus não se mostra indiferente: o bem prevalecerá.</a:t>
            </a:r>
          </a:p>
          <a:p>
            <a:r>
              <a:rPr lang="pt-BR" dirty="0"/>
              <a:t>Deus castigará todo orgulho arrogante da humanidade. Ai dos que tomam gananciosamente o que pertence aos outros, que se valem de fins egoístas para justificar os meios mais cruéis; que chegam ao poder escorando-se nas costas dos outros; que destroem e desumanizam, que adoram ídolos moldados por mãos humanas.</a:t>
            </a:r>
          </a:p>
          <a:p>
            <a:r>
              <a:rPr lang="pt-BR" dirty="0"/>
              <a:t>Naquele momento, os babilônicos estava em ascensão sobre a Assíria e o Egito, e Deus visou a Habacuque de que os babilônicos seriam usados por Ele para corrigir o pecado de Judá. HC 1.6-7</a:t>
            </a:r>
          </a:p>
          <a:p>
            <a:r>
              <a:rPr lang="pt-BR" dirty="0"/>
              <a:t>Habacuque compreendeu que o silencio de Deus não significa indiferença com o clamor de seus servos fiéis, mas sim, que Ele é soberano, que Seus caminhos são perfeitos e que Ele tem o tempo determinado para interferir nas situações  </a:t>
            </a:r>
            <a:r>
              <a:rPr lang="pt-BR" dirty="0" err="1"/>
              <a:t>Ec</a:t>
            </a:r>
            <a:r>
              <a:rPr lang="pt-BR" dirty="0"/>
              <a:t> 3.1</a:t>
            </a:r>
          </a:p>
        </p:txBody>
      </p:sp>
    </p:spTree>
    <p:extLst>
      <p:ext uri="{BB962C8B-B14F-4D97-AF65-F5344CB8AC3E}">
        <p14:creationId xmlns:p14="http://schemas.microsoft.com/office/powerpoint/2010/main" val="1769200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741B58E-3B65-4A01-A276-975AB2CF8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AC67C3-831B-4AB1-A259-DFB839CAFA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2370" y="605896"/>
            <a:ext cx="3084844" cy="5646208"/>
          </a:xfrm>
        </p:spPr>
        <p:txBody>
          <a:bodyPr anchor="ctr">
            <a:normAutofit/>
          </a:bodyPr>
          <a:lstStyle/>
          <a:p>
            <a:r>
              <a:rPr lang="pt-BR" sz="3600">
                <a:solidFill>
                  <a:srgbClr val="FFFFFF"/>
                </a:solidFill>
              </a:rPr>
              <a:t>2. A mensagem de Habacuque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54B3F04-9EAC-45C0-B3CE-0387EEA10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249849" y="102268"/>
            <a:ext cx="7676147" cy="6653463"/>
          </a:xfrm>
        </p:spPr>
        <p:txBody>
          <a:bodyPr anchor="ctr">
            <a:normAutofit fontScale="92500" lnSpcReduction="10000"/>
          </a:bodyPr>
          <a:lstStyle/>
          <a:p>
            <a:r>
              <a:rPr lang="pt-BR" sz="2800" dirty="0"/>
              <a:t>O profeta Habacuque era um homem sincero, e certamente, muito íntimo de Deus, por isso ele questionou o Porquê da permissão divina diante da injustiça, da violência, do litigio e da contenda no meio do povo (</a:t>
            </a:r>
            <a:r>
              <a:rPr lang="pt-BR" sz="2800" dirty="0" err="1"/>
              <a:t>Hc</a:t>
            </a:r>
            <a:r>
              <a:rPr lang="pt-BR" sz="2800" dirty="0"/>
              <a:t> 1.2-3).</a:t>
            </a:r>
          </a:p>
          <a:p>
            <a:r>
              <a:rPr lang="pt-BR" sz="2800" dirty="0"/>
              <a:t>Deus então mando ele anotar em tabua a visão que lhe daria, para que todo povo fosse avisado sobre o juízo que enfrentaria (</a:t>
            </a:r>
            <a:r>
              <a:rPr lang="pt-BR" sz="2800" dirty="0" err="1"/>
              <a:t>Hc</a:t>
            </a:r>
            <a:r>
              <a:rPr lang="pt-BR" sz="2800" dirty="0"/>
              <a:t> 2.2-3). Os babilônicos viriam sobre Judá como julgamento e disciplina, o que deixou o profeta Habacuque atemorizado (</a:t>
            </a:r>
            <a:r>
              <a:rPr lang="pt-BR" sz="2800" dirty="0" err="1"/>
              <a:t>Hc</a:t>
            </a:r>
            <a:r>
              <a:rPr lang="pt-BR" sz="2800" dirty="0"/>
              <a:t> 3.2,16).</a:t>
            </a:r>
          </a:p>
          <a:p>
            <a:endParaRPr lang="pt-BR" sz="2800" dirty="0"/>
          </a:p>
          <a:p>
            <a:r>
              <a:rPr lang="pt-BR" sz="2800" dirty="0"/>
              <a:t>Por fim Habacuque compreende a limitação do homem, que não tem respostas para todas as questões da vida. Por outro lado Deus conhece nossos questionamentos e tem a resposta para todos eles.</a:t>
            </a:r>
          </a:p>
          <a:p>
            <a:r>
              <a:rPr lang="pt-BR" sz="2800" dirty="0"/>
              <a:t>O silencio de Deus não significa consentimento para pecar, mas sim uma oportunidade de arrependimento e conversão dos seus maus caminhos.</a:t>
            </a:r>
          </a:p>
        </p:txBody>
      </p:sp>
    </p:spTree>
    <p:extLst>
      <p:ext uri="{BB962C8B-B14F-4D97-AF65-F5344CB8AC3E}">
        <p14:creationId xmlns:p14="http://schemas.microsoft.com/office/powerpoint/2010/main" val="22233352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7">
            <a:extLst>
              <a:ext uri="{FF2B5EF4-FFF2-40B4-BE49-F238E27FC236}">
                <a16:creationId xmlns:a16="http://schemas.microsoft.com/office/drawing/2014/main" id="{3741B58E-3B65-4A01-A276-975AB2CF8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7AAC67C3-831B-4AB1-A259-DFB839CAFA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2370" y="605896"/>
            <a:ext cx="3084844" cy="5646208"/>
          </a:xfrm>
        </p:spPr>
        <p:txBody>
          <a:bodyPr anchor="ctr">
            <a:normAutofit/>
          </a:bodyPr>
          <a:lstStyle/>
          <a:p>
            <a:r>
              <a:rPr lang="pt-BR" sz="3600">
                <a:solidFill>
                  <a:srgbClr val="FFFFFF"/>
                </a:solidFill>
              </a:rPr>
              <a:t>3. A mensagem de Habacuque para hoje</a:t>
            </a:r>
          </a:p>
        </p:txBody>
      </p:sp>
      <p:sp>
        <p:nvSpPr>
          <p:cNvPr id="16" name="Rectangle 11">
            <a:extLst>
              <a:ext uri="{FF2B5EF4-FFF2-40B4-BE49-F238E27FC236}">
                <a16:creationId xmlns:a16="http://schemas.microsoft.com/office/drawing/2014/main" id="{054B3F04-9EAC-45C0-B3CE-0387EEA10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262389" y="351074"/>
            <a:ext cx="7659071" cy="6155851"/>
          </a:xfrm>
        </p:spPr>
        <p:txBody>
          <a:bodyPr anchor="ctr">
            <a:normAutofit lnSpcReduction="10000"/>
          </a:bodyPr>
          <a:lstStyle/>
          <a:p>
            <a:br>
              <a:rPr lang="pt-BR" dirty="0"/>
            </a:br>
            <a:r>
              <a:rPr lang="pt-BR" sz="3000" dirty="0"/>
              <a:t>A mensagem de Habacuque surge da sua reverencia a Deus,  do seu incomodo com o pecado e do seu clamor sincero por conserto.</a:t>
            </a:r>
          </a:p>
          <a:p>
            <a:r>
              <a:rPr lang="pt-BR" sz="3000" dirty="0"/>
              <a:t>Mesmo questionador e inconformado, Habacuque mostrou-se misericordioso quando percebeu a gravidade da consequência que Judá colheria pelos seus maus feitos, por isso o profeta intercedeu: “ Na ira lembra-te da misericórdia” </a:t>
            </a:r>
            <a:r>
              <a:rPr lang="pt-BR" sz="3000" dirty="0" err="1"/>
              <a:t>Hc</a:t>
            </a:r>
            <a:r>
              <a:rPr lang="pt-BR" sz="3000" dirty="0"/>
              <a:t> 3.2</a:t>
            </a:r>
          </a:p>
          <a:p>
            <a:r>
              <a:rPr lang="pt-BR" sz="3000" dirty="0"/>
              <a:t>A oração de um coração quebrantado chegou a Deus, que respondeu com Sua gloria (</a:t>
            </a:r>
            <a:r>
              <a:rPr lang="pt-BR" sz="3000" dirty="0" err="1"/>
              <a:t>Hc</a:t>
            </a:r>
            <a:r>
              <a:rPr lang="pt-BR" sz="3000" dirty="0"/>
              <a:t> 3.1-16).</a:t>
            </a:r>
          </a:p>
          <a:p>
            <a:r>
              <a:rPr lang="pt-BR" sz="3000" dirty="0"/>
              <a:t>O profeta compreendeu que o domínio de todas as coisas é do Senhor, que governa a história e, no tempo certo, cumpre suas promessas.</a:t>
            </a:r>
          </a:p>
        </p:txBody>
      </p:sp>
    </p:spTree>
    <p:extLst>
      <p:ext uri="{BB962C8B-B14F-4D97-AF65-F5344CB8AC3E}">
        <p14:creationId xmlns:p14="http://schemas.microsoft.com/office/powerpoint/2010/main" val="446930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0" name="Tinta 19">
                <a:extLst>
                  <a:ext uri="{FF2B5EF4-FFF2-40B4-BE49-F238E27FC236}">
                    <a16:creationId xmlns:a16="http://schemas.microsoft.com/office/drawing/2014/main" id="{EF063FD4-6E23-426A-A386-F0185E3BBB4D}"/>
                  </a:ext>
                </a:extLst>
              </p14:cNvPr>
              <p14:cNvContentPartPr/>
              <p14:nvPr/>
            </p14:nvContentPartPr>
            <p14:xfrm>
              <a:off x="4579560" y="3276720"/>
              <a:ext cx="929880" cy="3223440"/>
            </p14:xfrm>
          </p:contentPart>
        </mc:Choice>
        <mc:Fallback xmlns="">
          <p:pic>
            <p:nvPicPr>
              <p:cNvPr id="20" name="Tinta 19">
                <a:extLst>
                  <a:ext uri="{FF2B5EF4-FFF2-40B4-BE49-F238E27FC236}">
                    <a16:creationId xmlns:a16="http://schemas.microsoft.com/office/drawing/2014/main" id="{EF063FD4-6E23-426A-A386-F0185E3BBB4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70200" y="3267360"/>
                <a:ext cx="948600" cy="324216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Imagem 2" descr="Interface gráfica do usuário, Aplicativo, PowerPoint&#10;&#10;Descrição gerada automaticamente">
            <a:extLst>
              <a:ext uri="{FF2B5EF4-FFF2-40B4-BE49-F238E27FC236}">
                <a16:creationId xmlns:a16="http://schemas.microsoft.com/office/drawing/2014/main" id="{C772BC91-FA65-48D9-B578-B3969A0C34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0" y="802888"/>
            <a:ext cx="5697273" cy="5697273"/>
          </a:xfrm>
          <a:prstGeom prst="rect">
            <a:avLst/>
          </a:prstGeom>
        </p:spPr>
      </p:pic>
      <p:pic>
        <p:nvPicPr>
          <p:cNvPr id="5" name="Imagem 4" descr="Uma imagem contendo mulher, jogador, bola, balançando&#10;&#10;Descrição gerada automaticamente">
            <a:extLst>
              <a:ext uri="{FF2B5EF4-FFF2-40B4-BE49-F238E27FC236}">
                <a16:creationId xmlns:a16="http://schemas.microsoft.com/office/drawing/2014/main" id="{44B5637C-2AAD-4847-814B-FCF9ABFAD38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05" y="622755"/>
            <a:ext cx="3635158" cy="5877405"/>
          </a:xfrm>
          <a:prstGeom prst="rect">
            <a:avLst/>
          </a:prstGeom>
        </p:spPr>
      </p:pic>
      <p:pic>
        <p:nvPicPr>
          <p:cNvPr id="10" name="Imagem 9" descr="Empresário aplaudindo uma mão">
            <a:extLst>
              <a:ext uri="{FF2B5EF4-FFF2-40B4-BE49-F238E27FC236}">
                <a16:creationId xmlns:a16="http://schemas.microsoft.com/office/drawing/2014/main" id="{92381566-E69A-4F7A-87A0-62F005AFD53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881" y="167269"/>
            <a:ext cx="25693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50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Conclusão	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/>
          </a:p>
          <a:p>
            <a:r>
              <a:rPr lang="pt-BR" dirty="0"/>
              <a:t>A fé e a realidade colocaram Habacuque em conflito , por isso ele questionava a Deus acerca da lógica das coisas. Quando, porém, ele </a:t>
            </a:r>
            <a:r>
              <a:rPr lang="pt-BR"/>
              <a:t>colocou em </a:t>
            </a:r>
            <a:r>
              <a:rPr lang="pt-BR" dirty="0"/>
              <a:t>Deus sua esperança, ele pode declarar: “Eis que a Sua alma se incha, não é reta nele; mas justo, pela sua fé, viverá”, </a:t>
            </a:r>
            <a:r>
              <a:rPr lang="pt-BR" dirty="0" err="1"/>
              <a:t>Hc</a:t>
            </a:r>
            <a:r>
              <a:rPr lang="pt-BR" dirty="0"/>
              <a:t> 2.4.</a:t>
            </a:r>
          </a:p>
        </p:txBody>
      </p:sp>
    </p:spTree>
    <p:extLst>
      <p:ext uri="{BB962C8B-B14F-4D97-AF65-F5344CB8AC3E}">
        <p14:creationId xmlns:p14="http://schemas.microsoft.com/office/powerpoint/2010/main" val="2114410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nscrever Se GIFs - Get the best GIF on GIPHY">
            <a:extLst>
              <a:ext uri="{FF2B5EF4-FFF2-40B4-BE49-F238E27FC236}">
                <a16:creationId xmlns:a16="http://schemas.microsoft.com/office/drawing/2014/main" id="{E04064F2-A5F6-440B-B641-A2A133F574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502" y="1072280"/>
            <a:ext cx="3390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Espaço Reservado para Conteúdo 4" descr="Interface gráfica do usuário, Aplicativo, Teams&#10;&#10;Descrição gerada automaticamente">
            <a:extLst>
              <a:ext uri="{FF2B5EF4-FFF2-40B4-BE49-F238E27FC236}">
                <a16:creationId xmlns:a16="http://schemas.microsoft.com/office/drawing/2014/main" id="{A9F5EA7E-3ABD-4172-921F-317104F28D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342" y="0"/>
            <a:ext cx="4823815" cy="6736398"/>
          </a:xfrm>
        </p:spPr>
      </p:pic>
      <p:pic>
        <p:nvPicPr>
          <p:cNvPr id="6" name="Imagem 5" descr="Forma&#10;&#10;Descrição gerada automaticamente com confiança baixa">
            <a:extLst>
              <a:ext uri="{FF2B5EF4-FFF2-40B4-BE49-F238E27FC236}">
                <a16:creationId xmlns:a16="http://schemas.microsoft.com/office/drawing/2014/main" id="{AE253FD1-C0CE-4E0E-88FD-AA090F4A86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64" y="2977280"/>
            <a:ext cx="3742258" cy="3673467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CEF2C47-6523-415F-BBD3-862C64C97ADE}"/>
              </a:ext>
            </a:extLst>
          </p:cNvPr>
          <p:cNvSpPr txBox="1"/>
          <p:nvPr/>
        </p:nvSpPr>
        <p:spPr>
          <a:xfrm>
            <a:off x="49975" y="219107"/>
            <a:ext cx="41148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dirty="0"/>
              <a:t>COMO AJUDAR?</a:t>
            </a:r>
          </a:p>
        </p:txBody>
      </p:sp>
      <p:pic>
        <p:nvPicPr>
          <p:cNvPr id="9" name="Imagem 8" descr="Desenho de rosto de pessoa&#10;&#10;Descrição gerada automaticamente com confiança baixa">
            <a:extLst>
              <a:ext uri="{FF2B5EF4-FFF2-40B4-BE49-F238E27FC236}">
                <a16:creationId xmlns:a16="http://schemas.microsoft.com/office/drawing/2014/main" id="{E33C4E3B-B16A-4F99-91E6-A345115CBD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125" y="121602"/>
            <a:ext cx="180975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73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Uma imagem contendo pessoa, mulher, segurando, frente&#10;&#10;Descrição gerada automaticamente">
            <a:extLst>
              <a:ext uri="{FF2B5EF4-FFF2-40B4-BE49-F238E27FC236}">
                <a16:creationId xmlns:a16="http://schemas.microsoft.com/office/drawing/2014/main" id="{7195910B-10B0-46EC-87BF-E2C1FDFDA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297" y="409587"/>
            <a:ext cx="6718913" cy="5039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m 6" descr="Homem de terno azul&#10;&#10;Descrição gerada automaticamente">
            <a:extLst>
              <a:ext uri="{FF2B5EF4-FFF2-40B4-BE49-F238E27FC236}">
                <a16:creationId xmlns:a16="http://schemas.microsoft.com/office/drawing/2014/main" id="{C91BA2FA-4866-433D-9E8E-76E7E8AC04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0214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06C6A0B-6E45-488A-A1C5-5659EA8E23DE}"/>
              </a:ext>
            </a:extLst>
          </p:cNvPr>
          <p:cNvSpPr txBox="1"/>
          <p:nvPr/>
        </p:nvSpPr>
        <p:spPr>
          <a:xfrm>
            <a:off x="5362414" y="5858359"/>
            <a:ext cx="2479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/>
              <a:t>Pr. Júlio César Medeiros</a:t>
            </a:r>
            <a:endParaRPr lang="pt-BR" dirty="0"/>
          </a:p>
        </p:txBody>
      </p:sp>
      <p:pic>
        <p:nvPicPr>
          <p:cNvPr id="10" name="Gráfico 9" descr="Bolas de Harvey 100% com preenchimento sólido">
            <a:extLst>
              <a:ext uri="{FF2B5EF4-FFF2-40B4-BE49-F238E27FC236}">
                <a16:creationId xmlns:a16="http://schemas.microsoft.com/office/drawing/2014/main" id="{97E0EC46-731B-47A5-A9E3-A3868A3A8F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89717" y="5670046"/>
            <a:ext cx="914400" cy="914400"/>
          </a:xfrm>
          <a:prstGeom prst="rect">
            <a:avLst/>
          </a:prstGeom>
        </p:spPr>
      </p:pic>
      <p:pic>
        <p:nvPicPr>
          <p:cNvPr id="18" name="Gráfico 17" descr="Bolas de Harvey 100% com preenchimento sólido">
            <a:extLst>
              <a:ext uri="{FF2B5EF4-FFF2-40B4-BE49-F238E27FC236}">
                <a16:creationId xmlns:a16="http://schemas.microsoft.com/office/drawing/2014/main" id="{B816CE7D-B5E6-4048-BDFC-8A8C1ECBB6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14742" y="5670046"/>
            <a:ext cx="914400" cy="914400"/>
          </a:xfrm>
          <a:prstGeom prst="rect">
            <a:avLst/>
          </a:prstGeom>
        </p:spPr>
      </p:pic>
      <p:pic>
        <p:nvPicPr>
          <p:cNvPr id="20" name="Gráfico 19" descr="Bolas de Harvey 100% com preenchimento sólido">
            <a:extLst>
              <a:ext uri="{FF2B5EF4-FFF2-40B4-BE49-F238E27FC236}">
                <a16:creationId xmlns:a16="http://schemas.microsoft.com/office/drawing/2014/main" id="{5DB010EE-43C8-4970-841A-5A5A30E536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80630" y="56700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5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nscrever Se GIFs - Get the best GIF on GIPHY">
            <a:extLst>
              <a:ext uri="{FF2B5EF4-FFF2-40B4-BE49-F238E27FC236}">
                <a16:creationId xmlns:a16="http://schemas.microsoft.com/office/drawing/2014/main" id="{E04064F2-A5F6-440B-B641-A2A133F574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502" y="1072280"/>
            <a:ext cx="3390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Espaço Reservado para Conteúdo 4" descr="Interface gráfica do usuário, Aplicativo, Teams&#10;&#10;Descrição gerada automaticamente">
            <a:extLst>
              <a:ext uri="{FF2B5EF4-FFF2-40B4-BE49-F238E27FC236}">
                <a16:creationId xmlns:a16="http://schemas.microsoft.com/office/drawing/2014/main" id="{A9F5EA7E-3ABD-4172-921F-317104F28D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342" y="0"/>
            <a:ext cx="4823815" cy="6736398"/>
          </a:xfrm>
        </p:spPr>
      </p:pic>
      <p:pic>
        <p:nvPicPr>
          <p:cNvPr id="6" name="Imagem 5" descr="Forma&#10;&#10;Descrição gerada automaticamente com confiança baixa">
            <a:extLst>
              <a:ext uri="{FF2B5EF4-FFF2-40B4-BE49-F238E27FC236}">
                <a16:creationId xmlns:a16="http://schemas.microsoft.com/office/drawing/2014/main" id="{AE253FD1-C0CE-4E0E-88FD-AA090F4A86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64" y="2977280"/>
            <a:ext cx="3742258" cy="3673467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CEF2C47-6523-415F-BBD3-862C64C97ADE}"/>
              </a:ext>
            </a:extLst>
          </p:cNvPr>
          <p:cNvSpPr txBox="1"/>
          <p:nvPr/>
        </p:nvSpPr>
        <p:spPr>
          <a:xfrm>
            <a:off x="49975" y="219107"/>
            <a:ext cx="41148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dirty="0"/>
              <a:t>COMO AJUDAR?</a:t>
            </a:r>
          </a:p>
        </p:txBody>
      </p:sp>
      <p:pic>
        <p:nvPicPr>
          <p:cNvPr id="9" name="Imagem 8" descr="Desenho de rosto de pessoa&#10;&#10;Descrição gerada automaticamente com confiança baixa">
            <a:extLst>
              <a:ext uri="{FF2B5EF4-FFF2-40B4-BE49-F238E27FC236}">
                <a16:creationId xmlns:a16="http://schemas.microsoft.com/office/drawing/2014/main" id="{E33C4E3B-B16A-4F99-91E6-A345115CBD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125" y="121602"/>
            <a:ext cx="180975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37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Três livros empilhados ordenadamente">
            <a:extLst>
              <a:ext uri="{FF2B5EF4-FFF2-40B4-BE49-F238E27FC236}">
                <a16:creationId xmlns:a16="http://schemas.microsoft.com/office/drawing/2014/main" id="{A23A70A3-C4A8-401E-ADB1-C3A74AB4D4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09" t="9091" r="3190"/>
          <a:stretch/>
        </p:blipFill>
        <p:spPr>
          <a:xfrm>
            <a:off x="3625956" y="20751"/>
            <a:ext cx="8650778" cy="685799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6EEB18D-2238-4BD8-BC4A-3404F45D2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4712"/>
          </a:xfrm>
        </p:spPr>
        <p:txBody>
          <a:bodyPr anchor="b">
            <a:normAutofit/>
          </a:bodyPr>
          <a:lstStyle/>
          <a:p>
            <a:r>
              <a:rPr lang="pt-BR" sz="2800" dirty="0"/>
              <a:t>Bibliografia: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AAFBD8B-393D-4ED0-81A6-E3E6A43A2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3"/>
            <a:ext cx="6146084" cy="3599619"/>
          </a:xfrm>
        </p:spPr>
        <p:txBody>
          <a:bodyPr anchor="t">
            <a:normAutofit/>
          </a:bodyPr>
          <a:lstStyle/>
          <a:p>
            <a:endParaRPr lang="pt-BR" sz="2000" dirty="0">
              <a:hlinkClick r:id="rId3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D037C26-4A59-4A3C-9F30-76A7CF3800EE}"/>
              </a:ext>
            </a:extLst>
          </p:cNvPr>
          <p:cNvSpPr txBox="1"/>
          <p:nvPr/>
        </p:nvSpPr>
        <p:spPr>
          <a:xfrm>
            <a:off x="568325" y="3169699"/>
            <a:ext cx="63199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Lição 9. Habacuque o profeta inconformado. Revista Viver +. Editora Betel dominical, 2° trimestre 2021. 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F1ABEA0C-AACD-49A0-8BF8-E30791FE37C7}"/>
              </a:ext>
            </a:extLst>
          </p:cNvPr>
          <p:cNvSpPr txBox="1"/>
          <p:nvPr/>
        </p:nvSpPr>
        <p:spPr>
          <a:xfrm>
            <a:off x="424815" y="5487846"/>
            <a:ext cx="8025638" cy="646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>
                  <a:alpha val="5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6890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9281D261-09B9-4E23-9B76-9905B8141F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97762" y="640080"/>
            <a:ext cx="6251110" cy="356616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5400" kern="1200">
                <a:latin typeface="+mj-lt"/>
                <a:ea typeface="+mj-ea"/>
                <a:cs typeface="+mj-cs"/>
              </a:rPr>
              <a:t>Objetivo da lição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5297760" y="4636008"/>
            <a:ext cx="6251111" cy="157276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endParaRPr lang="en-US"/>
          </a:p>
          <a:p>
            <a:pPr algn="l"/>
            <a:r>
              <a:rPr lang="pt-BR"/>
              <a:t>Saber que Deus tem um tempo próprio para agir, por isso os justos devem perseverar na fé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1026" name="Picture 2" descr="Escola Dominical | Editora Betel - Livraria Evangélica - Edificando a Casa  de Deus">
            <a:extLst>
              <a:ext uri="{FF2B5EF4-FFF2-40B4-BE49-F238E27FC236}">
                <a16:creationId xmlns:a16="http://schemas.microsoft.com/office/drawing/2014/main" id="{9B0377CA-A780-48DE-9C27-0A2D5CB5B6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079"/>
          <a:stretch/>
        </p:blipFill>
        <p:spPr bwMode="auto"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2862" y="440926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86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724722" y="939617"/>
            <a:ext cx="9144000" cy="185351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600"/>
              </a:spcAft>
            </a:pPr>
            <a:br>
              <a:rPr lang="pt-BR" sz="2000" dirty="0"/>
            </a:br>
            <a:r>
              <a:rPr lang="pt-BR" sz="2000" dirty="0"/>
              <a:t> </a:t>
            </a:r>
            <a:endParaRPr lang="pt-BR" sz="2000"/>
          </a:p>
        </p:txBody>
      </p:sp>
      <p:sp>
        <p:nvSpPr>
          <p:cNvPr id="4" name="Subtítulo 2"/>
          <p:cNvSpPr txBox="1">
            <a:spLocks/>
          </p:cNvSpPr>
          <p:nvPr/>
        </p:nvSpPr>
        <p:spPr>
          <a:xfrm>
            <a:off x="1877431" y="1585949"/>
            <a:ext cx="4802149" cy="465195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4000" dirty="0"/>
              <a:t>Habacuque 2:4</a:t>
            </a:r>
          </a:p>
          <a:p>
            <a:r>
              <a:rPr lang="pt-BR" sz="4800" dirty="0">
                <a:solidFill>
                  <a:schemeClr val="bg1"/>
                </a:solidFill>
              </a:rPr>
              <a:t>(4)  Eis que a sua alma está orgulhosa, não é reta nele; mas o justo pela sua fé viverá.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4C94EA4-4B8F-4C13-99B3-9AD576CEF4D6}"/>
              </a:ext>
            </a:extLst>
          </p:cNvPr>
          <p:cNvSpPr txBox="1"/>
          <p:nvPr/>
        </p:nvSpPr>
        <p:spPr>
          <a:xfrm>
            <a:off x="1877431" y="715575"/>
            <a:ext cx="4710613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3600" dirty="0"/>
              <a:t>Versículo-chave</a:t>
            </a:r>
          </a:p>
        </p:txBody>
      </p:sp>
      <p:pic>
        <p:nvPicPr>
          <p:cNvPr id="3" name="Imagem 2" descr="Menina com o polegar para cima">
            <a:extLst>
              <a:ext uri="{FF2B5EF4-FFF2-40B4-BE49-F238E27FC236}">
                <a16:creationId xmlns:a16="http://schemas.microsoft.com/office/drawing/2014/main" id="{1F0775A1-C166-476B-B931-D0F071237A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916" y="0"/>
            <a:ext cx="20173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78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7F2672EC-BC1B-4AE0-B3E7-EA49C06A5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3788" y="365125"/>
            <a:ext cx="4840010" cy="180730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kern="1200" err="1">
                <a:latin typeface="+mj-lt"/>
                <a:ea typeface="+mj-ea"/>
                <a:cs typeface="+mj-cs"/>
              </a:rPr>
              <a:t>Ativdade</a:t>
            </a:r>
            <a:r>
              <a:rPr lang="en-US" kern="1200">
                <a:latin typeface="+mj-lt"/>
                <a:ea typeface="+mj-ea"/>
                <a:cs typeface="+mj-cs"/>
              </a:rPr>
              <a:t> </a:t>
            </a:r>
            <a:r>
              <a:rPr lang="en-US" kern="1200" err="1">
                <a:latin typeface="+mj-lt"/>
                <a:ea typeface="+mj-ea"/>
                <a:cs typeface="+mj-cs"/>
              </a:rPr>
              <a:t>em</a:t>
            </a:r>
            <a:r>
              <a:rPr lang="en-US" kern="1200">
                <a:latin typeface="+mj-lt"/>
                <a:ea typeface="+mj-ea"/>
                <a:cs typeface="+mj-cs"/>
              </a:rPr>
              <a:t> </a:t>
            </a:r>
            <a:r>
              <a:rPr lang="en-US" kern="1200" err="1">
                <a:latin typeface="+mj-lt"/>
                <a:ea typeface="+mj-ea"/>
                <a:cs typeface="+mj-cs"/>
              </a:rPr>
              <a:t>grupo</a:t>
            </a:r>
            <a:endParaRPr lang="en-US" kern="1200"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 descr="Como organizar um bom trabalho em grupo?">
            <a:extLst>
              <a:ext uri="{FF2B5EF4-FFF2-40B4-BE49-F238E27FC236}">
                <a16:creationId xmlns:a16="http://schemas.microsoft.com/office/drawing/2014/main" id="{8C8F127C-D6BE-47FD-9B59-2C09D668F2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6" r="17798" b="-6"/>
          <a:stretch/>
        </p:blipFill>
        <p:spPr bwMode="auto"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9A61F4B7-B049-4977-9377-F2FC92342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5977" y="1760788"/>
            <a:ext cx="5955632" cy="5462337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r>
              <a:rPr lang="en-US" dirty="0" err="1"/>
              <a:t>Faça</a:t>
            </a:r>
            <a:r>
              <a:rPr lang="en-US" dirty="0"/>
              <a:t> um </a:t>
            </a:r>
            <a:r>
              <a:rPr lang="en-US" dirty="0" err="1"/>
              <a:t>ponto</a:t>
            </a:r>
            <a:r>
              <a:rPr lang="en-US" dirty="0"/>
              <a:t> </a:t>
            </a:r>
            <a:r>
              <a:rPr lang="en-US" dirty="0" err="1"/>
              <a:t>visível</a:t>
            </a:r>
            <a:r>
              <a:rPr lang="en-US" dirty="0"/>
              <a:t> no </a:t>
            </a:r>
            <a:r>
              <a:rPr lang="en-US" dirty="0" err="1"/>
              <a:t>centro</a:t>
            </a:r>
            <a:r>
              <a:rPr lang="en-US" dirty="0"/>
              <a:t> de </a:t>
            </a:r>
            <a:r>
              <a:rPr lang="en-US" dirty="0" err="1"/>
              <a:t>uma</a:t>
            </a:r>
            <a:r>
              <a:rPr lang="en-US" dirty="0"/>
              <a:t> </a:t>
            </a:r>
            <a:r>
              <a:rPr lang="en-US" dirty="0" err="1"/>
              <a:t>folha</a:t>
            </a:r>
            <a:r>
              <a:rPr lang="en-US" dirty="0"/>
              <a:t> de </a:t>
            </a:r>
            <a:r>
              <a:rPr lang="en-US" dirty="0" err="1"/>
              <a:t>papel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branco</a:t>
            </a:r>
            <a:r>
              <a:rPr lang="en-US" dirty="0"/>
              <a:t>. </a:t>
            </a:r>
            <a:r>
              <a:rPr lang="en-US" dirty="0" err="1"/>
              <a:t>Segure</a:t>
            </a:r>
            <a:r>
              <a:rPr lang="en-US" dirty="0"/>
              <a:t> a </a:t>
            </a:r>
            <a:r>
              <a:rPr lang="en-US" dirty="0" err="1"/>
              <a:t>folha</a:t>
            </a:r>
            <a:r>
              <a:rPr lang="en-US" dirty="0"/>
              <a:t> de </a:t>
            </a:r>
            <a:r>
              <a:rPr lang="en-US" dirty="0" err="1"/>
              <a:t>maneira</a:t>
            </a:r>
            <a:r>
              <a:rPr lang="en-US" dirty="0"/>
              <a:t> que </a:t>
            </a:r>
            <a:r>
              <a:rPr lang="en-US" dirty="0" err="1"/>
              <a:t>todos</a:t>
            </a:r>
            <a:r>
              <a:rPr lang="en-US" dirty="0"/>
              <a:t> </a:t>
            </a: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alunos</a:t>
            </a:r>
            <a:r>
              <a:rPr lang="en-US" dirty="0"/>
              <a:t> </a:t>
            </a:r>
            <a:r>
              <a:rPr lang="en-US" dirty="0" err="1"/>
              <a:t>possam</a:t>
            </a:r>
            <a:r>
              <a:rPr lang="en-US" dirty="0"/>
              <a:t> </a:t>
            </a:r>
            <a:r>
              <a:rPr lang="en-US" dirty="0" err="1"/>
              <a:t>observá</a:t>
            </a:r>
            <a:r>
              <a:rPr lang="en-US" dirty="0"/>
              <a:t>-la. </a:t>
            </a:r>
            <a:r>
              <a:rPr lang="en-US" dirty="0" err="1"/>
              <a:t>Depois</a:t>
            </a:r>
            <a:r>
              <a:rPr lang="en-US" dirty="0"/>
              <a:t> de um </a:t>
            </a:r>
            <a:r>
              <a:rPr lang="en-US" dirty="0" err="1"/>
              <a:t>minuto</a:t>
            </a:r>
            <a:r>
              <a:rPr lang="en-US" dirty="0"/>
              <a:t> de </a:t>
            </a:r>
            <a:r>
              <a:rPr lang="en-US" dirty="0" err="1"/>
              <a:t>observação</a:t>
            </a:r>
            <a:r>
              <a:rPr lang="en-US" dirty="0"/>
              <a:t> </a:t>
            </a:r>
            <a:r>
              <a:rPr lang="en-US" dirty="0" err="1"/>
              <a:t>silenciosa</a:t>
            </a:r>
            <a:r>
              <a:rPr lang="en-US" dirty="0"/>
              <a:t>. </a:t>
            </a:r>
            <a:r>
              <a:rPr lang="en-US" dirty="0" err="1"/>
              <a:t>Peçam</a:t>
            </a:r>
            <a:r>
              <a:rPr lang="en-US" dirty="0"/>
              <a:t> que </a:t>
            </a:r>
            <a:r>
              <a:rPr lang="en-US" dirty="0" err="1"/>
              <a:t>descrevam</a:t>
            </a:r>
            <a:r>
              <a:rPr lang="en-US" dirty="0"/>
              <a:t> o que </a:t>
            </a:r>
            <a:r>
              <a:rPr lang="en-US" dirty="0" err="1"/>
              <a:t>viram</a:t>
            </a:r>
            <a:r>
              <a:rPr lang="en-US" dirty="0"/>
              <a:t>. </a:t>
            </a:r>
            <a:r>
              <a:rPr lang="en-US" dirty="0" err="1"/>
              <a:t>Provavelmente</a:t>
            </a:r>
            <a:r>
              <a:rPr lang="en-US" dirty="0"/>
              <a:t>, a </a:t>
            </a:r>
            <a:r>
              <a:rPr lang="en-US" dirty="0" err="1"/>
              <a:t>maioria</a:t>
            </a:r>
            <a:r>
              <a:rPr lang="en-US" dirty="0"/>
              <a:t> </a:t>
            </a:r>
            <a:r>
              <a:rPr lang="en-US" dirty="0" err="1"/>
              <a:t>descreverá</a:t>
            </a:r>
            <a:r>
              <a:rPr lang="en-US" dirty="0"/>
              <a:t> o </a:t>
            </a:r>
            <a:r>
              <a:rPr lang="en-US" dirty="0" err="1"/>
              <a:t>ponto</a:t>
            </a:r>
            <a:r>
              <a:rPr lang="en-US" dirty="0"/>
              <a:t> </a:t>
            </a:r>
            <a:r>
              <a:rPr lang="en-US" dirty="0" err="1"/>
              <a:t>escuro</a:t>
            </a:r>
            <a:r>
              <a:rPr lang="en-US" dirty="0"/>
              <a:t>. </a:t>
            </a:r>
            <a:r>
              <a:rPr lang="en-US" dirty="0" err="1"/>
              <a:t>Explique</a:t>
            </a:r>
            <a:r>
              <a:rPr lang="en-US" dirty="0"/>
              <a:t> que, </a:t>
            </a:r>
            <a:r>
              <a:rPr lang="en-US" dirty="0" err="1"/>
              <a:t>geralmente</a:t>
            </a:r>
            <a:r>
              <a:rPr lang="en-US" dirty="0"/>
              <a:t> </a:t>
            </a:r>
            <a:r>
              <a:rPr lang="en-US" dirty="0" err="1"/>
              <a:t>nos</a:t>
            </a:r>
            <a:r>
              <a:rPr lang="en-US" dirty="0"/>
              <a:t> </a:t>
            </a:r>
            <a:r>
              <a:rPr lang="en-US" dirty="0" err="1"/>
              <a:t>detemos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pontos</a:t>
            </a:r>
            <a:r>
              <a:rPr lang="en-US" dirty="0"/>
              <a:t> </a:t>
            </a:r>
            <a:r>
              <a:rPr lang="en-US" dirty="0" err="1"/>
              <a:t>escuros</a:t>
            </a:r>
            <a:r>
              <a:rPr lang="en-US" dirty="0"/>
              <a:t>, que </a:t>
            </a:r>
            <a:r>
              <a:rPr lang="en-US" dirty="0" err="1"/>
              <a:t>parecem</a:t>
            </a:r>
            <a:r>
              <a:rPr lang="en-US" dirty="0"/>
              <a:t> </a:t>
            </a:r>
            <a:r>
              <a:rPr lang="en-US" dirty="0" err="1"/>
              <a:t>negativos</a:t>
            </a:r>
            <a:r>
              <a:rPr lang="en-US" dirty="0"/>
              <a:t>,  </a:t>
            </a:r>
            <a:r>
              <a:rPr lang="en-US" dirty="0" err="1"/>
              <a:t>esquecendo-nos</a:t>
            </a:r>
            <a:r>
              <a:rPr lang="en-US" dirty="0"/>
              <a:t> de </a:t>
            </a:r>
            <a:r>
              <a:rPr lang="en-US" dirty="0" err="1"/>
              <a:t>observar</a:t>
            </a:r>
            <a:r>
              <a:rPr lang="en-US" dirty="0"/>
              <a:t> </a:t>
            </a:r>
            <a:r>
              <a:rPr lang="en-US" dirty="0" err="1"/>
              <a:t>tudo</a:t>
            </a:r>
            <a:r>
              <a:rPr lang="en-US" dirty="0"/>
              <a:t> o que é </a:t>
            </a:r>
            <a:r>
              <a:rPr lang="en-US" dirty="0" err="1"/>
              <a:t>luminoso</a:t>
            </a:r>
            <a:r>
              <a:rPr lang="en-US" dirty="0"/>
              <a:t> e claro </a:t>
            </a:r>
            <a:r>
              <a:rPr lang="en-US" dirty="0" err="1"/>
              <a:t>ao</a:t>
            </a:r>
            <a:r>
              <a:rPr lang="en-US" dirty="0"/>
              <a:t> </a:t>
            </a:r>
            <a:r>
              <a:rPr lang="en-US" dirty="0" err="1"/>
              <a:t>seu</a:t>
            </a:r>
            <a:r>
              <a:rPr lang="en-US" dirty="0"/>
              <a:t> </a:t>
            </a:r>
            <a:r>
              <a:rPr lang="en-US" dirty="0" err="1"/>
              <a:t>redor</a:t>
            </a:r>
            <a:r>
              <a:rPr lang="en-US" dirty="0"/>
              <a:t> (a </a:t>
            </a:r>
            <a:r>
              <a:rPr lang="en-US" dirty="0" err="1"/>
              <a:t>folha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branco</a:t>
            </a:r>
            <a:r>
              <a:rPr lang="en-US" dirty="0"/>
              <a:t>). </a:t>
            </a:r>
            <a:r>
              <a:rPr lang="en-US" dirty="0" err="1"/>
              <a:t>Assim</a:t>
            </a:r>
            <a:r>
              <a:rPr lang="en-US" dirty="0"/>
              <a:t> </a:t>
            </a:r>
            <a:r>
              <a:rPr lang="en-US" dirty="0" err="1"/>
              <a:t>também</a:t>
            </a:r>
            <a:r>
              <a:rPr lang="en-US" dirty="0"/>
              <a:t> </a:t>
            </a:r>
            <a:r>
              <a:rPr lang="en-US" dirty="0" err="1"/>
              <a:t>foi</a:t>
            </a:r>
            <a:r>
              <a:rPr lang="en-US" dirty="0"/>
              <a:t> com o </a:t>
            </a:r>
            <a:r>
              <a:rPr lang="en-US" dirty="0" err="1"/>
              <a:t>profeta</a:t>
            </a:r>
            <a:r>
              <a:rPr lang="en-US" dirty="0"/>
              <a:t> </a:t>
            </a:r>
            <a:r>
              <a:rPr lang="en-US" dirty="0" err="1"/>
              <a:t>Habacuque</a:t>
            </a:r>
            <a:r>
              <a:rPr lang="en-US" dirty="0"/>
              <a:t>, </a:t>
            </a:r>
            <a:r>
              <a:rPr lang="en-US" dirty="0" err="1"/>
              <a:t>até</a:t>
            </a:r>
            <a:r>
              <a:rPr lang="en-US" dirty="0"/>
              <a:t> que </a:t>
            </a:r>
            <a:r>
              <a:rPr lang="en-US" dirty="0" err="1"/>
              <a:t>ele</a:t>
            </a:r>
            <a:r>
              <a:rPr lang="en-US" dirty="0"/>
              <a:t> </a:t>
            </a:r>
            <a:r>
              <a:rPr lang="en-US" dirty="0" err="1"/>
              <a:t>pode</a:t>
            </a:r>
            <a:r>
              <a:rPr lang="en-US" dirty="0"/>
              <a:t> </a:t>
            </a:r>
            <a:r>
              <a:rPr lang="en-US" dirty="0" err="1"/>
              <a:t>compreender</a:t>
            </a:r>
            <a:r>
              <a:rPr lang="en-US" dirty="0"/>
              <a:t> a </a:t>
            </a:r>
            <a:r>
              <a:rPr lang="en-US" dirty="0" err="1"/>
              <a:t>grandeza</a:t>
            </a:r>
            <a:r>
              <a:rPr lang="en-US" dirty="0"/>
              <a:t> e </a:t>
            </a:r>
            <a:r>
              <a:rPr lang="en-US" dirty="0" err="1"/>
              <a:t>soberania</a:t>
            </a:r>
            <a:r>
              <a:rPr lang="en-US" dirty="0"/>
              <a:t> de Deus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relação</a:t>
            </a:r>
            <a:r>
              <a:rPr lang="en-US" dirty="0"/>
              <a:t> as </a:t>
            </a:r>
            <a:r>
              <a:rPr lang="en-US" dirty="0" err="1"/>
              <a:t>situações</a:t>
            </a:r>
            <a:r>
              <a:rPr lang="en-US" dirty="0"/>
              <a:t> </a:t>
            </a:r>
            <a:r>
              <a:rPr lang="en-US" dirty="0" err="1"/>
              <a:t>problemáticas</a:t>
            </a:r>
            <a:r>
              <a:rPr lang="en-US" dirty="0"/>
              <a:t> da </a:t>
            </a:r>
            <a:r>
              <a:rPr lang="en-US" dirty="0" err="1"/>
              <a:t>vida</a:t>
            </a:r>
            <a:r>
              <a:rPr lang="en-US" dirty="0"/>
              <a:t>. Finalize com a </a:t>
            </a:r>
            <a:r>
              <a:rPr lang="en-US" dirty="0" err="1"/>
              <a:t>leitura</a:t>
            </a:r>
            <a:r>
              <a:rPr lang="en-US" dirty="0"/>
              <a:t> de 1 João 4.4</a:t>
            </a:r>
          </a:p>
        </p:txBody>
      </p:sp>
    </p:spTree>
    <p:extLst>
      <p:ext uri="{BB962C8B-B14F-4D97-AF65-F5344CB8AC3E}">
        <p14:creationId xmlns:p14="http://schemas.microsoft.com/office/powerpoint/2010/main" val="47049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84D9DB-B23C-48A9-8BA5-8B7AEFB19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</a:rPr>
              <a:t>SUBSIDIO PARA O PROFESSOR</a:t>
            </a:r>
          </a:p>
        </p:txBody>
      </p:sp>
      <p:pic>
        <p:nvPicPr>
          <p:cNvPr id="4" name="Espaço Reservado para Conteúdo 3" descr="Desenho de uma pessoa&#10;&#10;Descrição gerada automaticamente com confiança média">
            <a:extLst>
              <a:ext uri="{FF2B5EF4-FFF2-40B4-BE49-F238E27FC236}">
                <a16:creationId xmlns:a16="http://schemas.microsoft.com/office/drawing/2014/main" id="{BF6A134C-1DE6-412E-AE5F-837F1F26B6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21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rofeta Habacuque: Quem Foi Habacuque na Bíblia?">
            <a:extLst>
              <a:ext uri="{FF2B5EF4-FFF2-40B4-BE49-F238E27FC236}">
                <a16:creationId xmlns:a16="http://schemas.microsoft.com/office/drawing/2014/main" id="{EAD674BC-A84F-4CC8-A193-4193F4E6EA7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91" b="12999"/>
          <a:stretch/>
        </p:blipFill>
        <p:spPr bwMode="auto">
          <a:xfrm>
            <a:off x="457200" y="457200"/>
            <a:ext cx="11277600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772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5FF781-51E3-4D39-8F61-C534BFC2F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3193" y="489507"/>
            <a:ext cx="3091607" cy="1655483"/>
          </a:xfrm>
        </p:spPr>
        <p:txBody>
          <a:bodyPr anchor="b">
            <a:normAutofit/>
          </a:bodyPr>
          <a:lstStyle/>
          <a:p>
            <a:r>
              <a:rPr lang="pt-BR" sz="4000" dirty="0"/>
              <a:t>Profetas menores</a:t>
            </a:r>
          </a:p>
        </p:txBody>
      </p:sp>
      <p:pic>
        <p:nvPicPr>
          <p:cNvPr id="7" name="Espaço Reservado para Conteúdo 6" descr="Empresário tomando notas">
            <a:extLst>
              <a:ext uri="{FF2B5EF4-FFF2-40B4-BE49-F238E27FC236}">
                <a16:creationId xmlns:a16="http://schemas.microsoft.com/office/drawing/2014/main" id="{DC2FBEC6-CC7F-48F5-8F0B-C544CE46EE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8537" y="2417763"/>
            <a:ext cx="1292438" cy="3540125"/>
          </a:xfr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97D1296A-CEC0-4893-991E-2BE4472202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74" b="1"/>
          <a:stretch/>
        </p:blipFill>
        <p:spPr>
          <a:xfrm>
            <a:off x="20" y="431"/>
            <a:ext cx="8115280" cy="6408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25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2866A27-5E8A-434D-B082-8B9B3120FD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28" r="3776"/>
          <a:stretch/>
        </p:blipFill>
        <p:spPr>
          <a:xfrm>
            <a:off x="20" y="431"/>
            <a:ext cx="8115280" cy="6408311"/>
          </a:xfrm>
          <a:prstGeom prst="rect">
            <a:avLst/>
          </a:prstGeom>
        </p:spPr>
      </p:pic>
      <p:pic>
        <p:nvPicPr>
          <p:cNvPr id="2050" name="Picture 2" descr="crescendo para edificar: Lição 09 - Habacuque, o Profeta da Torre de Vigia">
            <a:extLst>
              <a:ext uri="{FF2B5EF4-FFF2-40B4-BE49-F238E27FC236}">
                <a16:creationId xmlns:a16="http://schemas.microsoft.com/office/drawing/2014/main" id="{99E65DF4-4CD9-41FB-AFD5-7377E63080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349" y="2341565"/>
            <a:ext cx="4572000" cy="406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9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Retrospectiva">
  <a:themeElements>
    <a:clrScheme name="Retrospectiva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iv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Office Them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8">
    <wetp:webextensionref xmlns:r="http://schemas.openxmlformats.org/officeDocument/2006/relationships" r:id="rId1"/>
  </wetp:taskpane>
  <wetp:taskpane dockstate="right" visibility="0" width="350" row="7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AB90FC0D-7C3C-4187-A281-A1F0494A263F}">
  <we:reference id="wa104380907" version="3.0.0.0" store="pt-BR" storeType="OMEX"/>
  <we:alternateReferences>
    <we:reference id="WA104380907" version="3.0.0.0" store="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223D6F7F-BC98-405F-BBF5-EFDA47BD8E8D}">
  <we:reference id="wa104380902" version="1.0.0.0" store="pt-BR" storeType="OMEX"/>
  <we:alternateReferences>
    <we:reference id="WA104380902" version="1.0.0.0" store="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1469</TotalTime>
  <Words>1226</Words>
  <Application>Microsoft Office PowerPoint</Application>
  <PresentationFormat>Widescreen</PresentationFormat>
  <Paragraphs>65</Paragraphs>
  <Slides>22</Slides>
  <Notes>0</Notes>
  <HiddenSlides>1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3</vt:i4>
      </vt:variant>
      <vt:variant>
        <vt:lpstr>Títulos de slides</vt:lpstr>
      </vt:variant>
      <vt:variant>
        <vt:i4>22</vt:i4>
      </vt:variant>
    </vt:vector>
  </HeadingPairs>
  <TitlesOfParts>
    <vt:vector size="31" baseType="lpstr">
      <vt:lpstr>Arial</vt:lpstr>
      <vt:lpstr>Calibri</vt:lpstr>
      <vt:lpstr>Calibri Light</vt:lpstr>
      <vt:lpstr>Ensign:Sans</vt:lpstr>
      <vt:lpstr>Ensign:Serif</vt:lpstr>
      <vt:lpstr>Georgia</vt:lpstr>
      <vt:lpstr>Tema do Office</vt:lpstr>
      <vt:lpstr>Retrospectiva</vt:lpstr>
      <vt:lpstr>Office Theme</vt:lpstr>
      <vt:lpstr>Lição 9 Habacuque, o profeta questionador</vt:lpstr>
      <vt:lpstr>Apresentação do PowerPoint</vt:lpstr>
      <vt:lpstr>Objetivo da lição</vt:lpstr>
      <vt:lpstr>Apresentação do PowerPoint</vt:lpstr>
      <vt:lpstr>Ativdade em grupo</vt:lpstr>
      <vt:lpstr>SUBSIDIO PARA O PROFESSOR</vt:lpstr>
      <vt:lpstr>Apresentação do PowerPoint</vt:lpstr>
      <vt:lpstr>Profetas menores</vt:lpstr>
      <vt:lpstr>Apresentação do PowerPoint</vt:lpstr>
      <vt:lpstr>Habacuque </vt:lpstr>
      <vt:lpstr>Apresentação do PowerPoint</vt:lpstr>
      <vt:lpstr>Resumo do livro </vt:lpstr>
      <vt:lpstr> Quando e onde foi escrito? </vt:lpstr>
      <vt:lpstr>Introdução</vt:lpstr>
      <vt:lpstr>1. A indignação do profeta</vt:lpstr>
      <vt:lpstr>2. A mensagem de Habacuque </vt:lpstr>
      <vt:lpstr>3. A mensagem de Habacuque para hoje</vt:lpstr>
      <vt:lpstr>Apresentação do PowerPoint</vt:lpstr>
      <vt:lpstr>Conclusão </vt:lpstr>
      <vt:lpstr>Apresentação do PowerPoint</vt:lpstr>
      <vt:lpstr>Apresentação do PowerPoint</vt:lpstr>
      <vt:lpstr>Bibliografia: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Lição 5 A luz que brilha nas trevas</dc:title>
  <dc:creator>Julio César Pereira</dc:creator>
  <cp:lastModifiedBy>Julio César Pereira</cp:lastModifiedBy>
  <cp:revision>71</cp:revision>
  <dcterms:created xsi:type="dcterms:W3CDTF">2021-01-30T14:50:10Z</dcterms:created>
  <dcterms:modified xsi:type="dcterms:W3CDTF">2021-05-27T15:27:46Z</dcterms:modified>
</cp:coreProperties>
</file>